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 Slab" panose="020B0604020202020204" charset="0"/>
      <p:regular r:id="rId13"/>
      <p:bold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5528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139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72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37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8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85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97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03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70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22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0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plMjgh_QlM" TargetMode="External"/><Relationship Id="rId3" Type="http://schemas.openxmlformats.org/officeDocument/2006/relationships/hyperlink" Target="https://www.youtube.com/watch?v=HxpfkP_KWRA" TargetMode="External"/><Relationship Id="rId7" Type="http://schemas.openxmlformats.org/officeDocument/2006/relationships/hyperlink" Target="https://www.youtube.com/watch?v=fx-lyjc7h7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6HNKqffU3Cc" TargetMode="External"/><Relationship Id="rId5" Type="http://schemas.openxmlformats.org/officeDocument/2006/relationships/hyperlink" Target="https://www.youtube.com/watch?v=SKL254Y_jtc" TargetMode="External"/><Relationship Id="rId4" Type="http://schemas.openxmlformats.org/officeDocument/2006/relationships/hyperlink" Target="https://www.youtube.com/watch?v=xq8trrEecG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Rhetorical Devices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art of influencing people to </a:t>
            </a:r>
            <a:br>
              <a:rPr lang="en" dirty="0"/>
            </a:br>
            <a:r>
              <a:rPr lang="en" dirty="0"/>
              <a:t>believe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885" y="4109663"/>
            <a:ext cx="2506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PowerPoint created by Becca </a:t>
            </a:r>
            <a:r>
              <a:rPr lang="en-US" dirty="0" err="1" smtClean="0"/>
              <a:t>Boensch</a:t>
            </a:r>
            <a:r>
              <a:rPr lang="en-US" dirty="0" smtClean="0"/>
              <a:t>, Wando High School, 2016.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https://www.youtube.com/watch?v=HxpfkP_KWRA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https://www.youtube.com/watch?v=xq8trrEecGg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https://www.youtube.com/watch?v=SKL254Y_jtc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https://www.youtube.com/watch?v=6HNKqffU3Cc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https://www.youtube.com/watch?v=fx-lyjc7h7Q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https://www.youtube.com/watch?v=PplMjgh_QlM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https://www.youtube.com/watch?v=DcsRPw72sWw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Rhetorical Devices?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They are techniques that an author or speaker uses to persuade the audience or reader into believing what they believe. </a:t>
            </a:r>
          </a:p>
        </p:txBody>
      </p:sp>
      <p:pic>
        <p:nvPicPr>
          <p:cNvPr id="71" name="Shape 71" descr="Image result for persua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00" y="2888825"/>
            <a:ext cx="3605149" cy="21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Image result for persuas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900" y="2888825"/>
            <a:ext cx="3605150" cy="21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 we use them?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220325"/>
            <a:ext cx="8368200" cy="34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Rhetorical devices are most generally used in arguments or debates. The devices help gain support for an individual's argument. It also makes a person a better debater. </a:t>
            </a:r>
          </a:p>
        </p:txBody>
      </p:sp>
      <p:pic>
        <p:nvPicPr>
          <p:cNvPr id="79" name="Shape 79" descr="Angry, Debate, Emotion, Fist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99" y="2530049"/>
            <a:ext cx="2453749" cy="26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Image result for ethos mem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375" y="2483075"/>
            <a:ext cx="4673774" cy="261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Devices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7900" y="1501549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Logos 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Pathos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Ethos</a:t>
            </a:r>
          </a:p>
        </p:txBody>
      </p:sp>
      <p:pic>
        <p:nvPicPr>
          <p:cNvPr id="87" name="Shape 87" descr="Image result for rhetoric logos"/>
          <p:cNvPicPr preferRelativeResize="0"/>
          <p:nvPr/>
        </p:nvPicPr>
        <p:blipFill rotWithShape="1">
          <a:blip r:embed="rId3">
            <a:alphaModFix/>
          </a:blip>
          <a:srcRect l="2814" r="9764"/>
          <a:stretch/>
        </p:blipFill>
        <p:spPr>
          <a:xfrm>
            <a:off x="3053225" y="1221300"/>
            <a:ext cx="5401850" cy="319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Logos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Appeals to audience/readers by using logic or reason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How would you do this?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Facts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Evidence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Common Sense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4" name="Shape 94"/>
          <p:cNvCxnSpPr/>
          <p:nvPr/>
        </p:nvCxnSpPr>
        <p:spPr>
          <a:xfrm rot="10800000" flipH="1">
            <a:off x="1737975" y="610650"/>
            <a:ext cx="810300" cy="16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5" name="Shape 95"/>
          <p:cNvSpPr txBox="1"/>
          <p:nvPr/>
        </p:nvSpPr>
        <p:spPr>
          <a:xfrm>
            <a:off x="2618725" y="364025"/>
            <a:ext cx="1996200" cy="35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Greek word for “logic”</a:t>
            </a:r>
          </a:p>
        </p:txBody>
      </p:sp>
      <p:pic>
        <p:nvPicPr>
          <p:cNvPr id="96" name="Shape 96" descr="Image result for logic meme"/>
          <p:cNvPicPr preferRelativeResize="0"/>
          <p:nvPr/>
        </p:nvPicPr>
        <p:blipFill rotWithShape="1">
          <a:blip r:embed="rId3">
            <a:alphaModFix/>
          </a:blip>
          <a:srcRect r="3502"/>
          <a:stretch/>
        </p:blipFill>
        <p:spPr>
          <a:xfrm>
            <a:off x="6501425" y="2253150"/>
            <a:ext cx="2254675" cy="27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age result for logic me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599" y="2618725"/>
            <a:ext cx="2670699" cy="233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Pathos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Persuades readers/audience by appealing to their emotions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How would you use this?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Sympathy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Empathy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Sadness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Happiness</a:t>
            </a:r>
          </a:p>
          <a:p>
            <a:pPr marL="914400" lvl="1" indent="-22860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/>
              <a:t>Anger</a:t>
            </a:r>
          </a:p>
        </p:txBody>
      </p:sp>
      <p:pic>
        <p:nvPicPr>
          <p:cNvPr id="104" name="Shape 104" descr="Image result for in the arms of an angel meme"/>
          <p:cNvPicPr preferRelativeResize="0"/>
          <p:nvPr/>
        </p:nvPicPr>
        <p:blipFill rotWithShape="1">
          <a:blip r:embed="rId3">
            <a:alphaModFix/>
          </a:blip>
          <a:srcRect b="6611"/>
          <a:stretch/>
        </p:blipFill>
        <p:spPr>
          <a:xfrm>
            <a:off x="2689150" y="2854900"/>
            <a:ext cx="2531749" cy="17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Image result for emotions me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450" y="2360374"/>
            <a:ext cx="3264424" cy="220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 rot="10800000" flipH="1">
            <a:off x="2043300" y="622400"/>
            <a:ext cx="845400" cy="16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2888700" y="387500"/>
            <a:ext cx="24543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Greek word for “Suffering”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Ethos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To appeal to the audience/readers based on the author’s/speaker's credibility or character.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/>
              <a:t>How would you use this?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buSzPct val="100000"/>
              <a:buChar char="○"/>
            </a:pPr>
            <a:r>
              <a:rPr lang="en" sz="1200"/>
              <a:t>Important title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buSzPct val="100000"/>
              <a:buChar char="○"/>
            </a:pPr>
            <a:r>
              <a:rPr lang="en" sz="1200"/>
              <a:t>Popularity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buSzPct val="100000"/>
              <a:buChar char="○"/>
            </a:pPr>
            <a:r>
              <a:rPr lang="en" sz="1200"/>
              <a:t>Reputation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buSzPct val="100000"/>
              <a:buChar char="○"/>
            </a:pPr>
            <a:r>
              <a:rPr lang="en" sz="1200"/>
              <a:t>Years of experience</a:t>
            </a:r>
          </a:p>
          <a:p>
            <a:pPr marL="914400" lvl="1" indent="-304800">
              <a:lnSpc>
                <a:spcPct val="200000"/>
              </a:lnSpc>
              <a:spcBef>
                <a:spcPts val="0"/>
              </a:spcBef>
              <a:buSzPct val="100000"/>
              <a:buChar char="○"/>
            </a:pPr>
            <a:r>
              <a:rPr lang="en" sz="1200"/>
              <a:t>Personal experience</a:t>
            </a:r>
          </a:p>
        </p:txBody>
      </p:sp>
      <p:pic>
        <p:nvPicPr>
          <p:cNvPr id="114" name="Shape 114" descr="Image result for ethos me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649" y="2923800"/>
            <a:ext cx="2897200" cy="196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Image result for trust me im a doct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675" y="3048500"/>
            <a:ext cx="2254674" cy="184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 rot="10800000" flipH="1">
            <a:off x="1726250" y="669400"/>
            <a:ext cx="857400" cy="17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" name="Shape 117"/>
          <p:cNvSpPr txBox="1"/>
          <p:nvPr/>
        </p:nvSpPr>
        <p:spPr>
          <a:xfrm>
            <a:off x="2853575" y="469725"/>
            <a:ext cx="1855500" cy="2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Greek word for “Character”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Summary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●"/>
            </a:pPr>
            <a:r>
              <a:rPr lang="en" u="sng"/>
              <a:t>Rhetorical Devices: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 u="sng"/>
              <a:t>What:</a:t>
            </a:r>
            <a:r>
              <a:rPr lang="en"/>
              <a:t> devices used to persuade people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○"/>
            </a:pPr>
            <a:r>
              <a:rPr lang="en" u="sng"/>
              <a:t>Why:</a:t>
            </a:r>
            <a:r>
              <a:rPr lang="en"/>
              <a:t> To gain supporters for someone's argument</a:t>
            </a:r>
          </a:p>
          <a:p>
            <a:pPr marL="1371600" lvl="2" indent="-228600" rtl="0">
              <a:lnSpc>
                <a:spcPct val="200000"/>
              </a:lnSpc>
              <a:spcBef>
                <a:spcPts val="0"/>
              </a:spcBef>
              <a:buChar char="■"/>
            </a:pPr>
            <a:r>
              <a:rPr lang="en" u="sng"/>
              <a:t>Logos:</a:t>
            </a:r>
            <a:r>
              <a:rPr lang="en"/>
              <a:t> logic</a:t>
            </a:r>
          </a:p>
          <a:p>
            <a:pPr marL="1371600" lvl="2" indent="-228600" rtl="0">
              <a:lnSpc>
                <a:spcPct val="200000"/>
              </a:lnSpc>
              <a:spcBef>
                <a:spcPts val="0"/>
              </a:spcBef>
              <a:buChar char="■"/>
            </a:pPr>
            <a:r>
              <a:rPr lang="en" u="sng"/>
              <a:t>Pathos:</a:t>
            </a:r>
            <a:r>
              <a:rPr lang="en"/>
              <a:t> emotions</a:t>
            </a:r>
          </a:p>
          <a:p>
            <a:pPr marL="1371600" lvl="2" indent="-228600">
              <a:lnSpc>
                <a:spcPct val="200000"/>
              </a:lnSpc>
              <a:spcBef>
                <a:spcPts val="0"/>
              </a:spcBef>
              <a:buChar char="■"/>
            </a:pPr>
            <a:r>
              <a:rPr lang="en" u="sng"/>
              <a:t>Ethos:</a:t>
            </a:r>
            <a:r>
              <a:rPr lang="en"/>
              <a:t> credibility/character</a:t>
            </a:r>
          </a:p>
        </p:txBody>
      </p:sp>
      <p:pic>
        <p:nvPicPr>
          <p:cNvPr id="124" name="Shape 124" descr="Image result for ethos me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375" y="2871100"/>
            <a:ext cx="3816549" cy="2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age result for ethos mem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850" y="399275"/>
            <a:ext cx="3370275" cy="2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Literarydevices.net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Owl.english.purdue.edu</a:t>
            </a:r>
          </a:p>
        </p:txBody>
      </p:sp>
      <p:pic>
        <p:nvPicPr>
          <p:cNvPr id="132" name="Shape 132" descr="Image result for ethos me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950" y="1144125"/>
            <a:ext cx="3323324" cy="320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Roboto Slab</vt:lpstr>
      <vt:lpstr>Arial</vt:lpstr>
      <vt:lpstr>Roboto</vt:lpstr>
      <vt:lpstr>marina</vt:lpstr>
      <vt:lpstr>Rhetorical Devices</vt:lpstr>
      <vt:lpstr>What Are Rhetorical Devices?</vt:lpstr>
      <vt:lpstr>Why do we use them? </vt:lpstr>
      <vt:lpstr>The Devices</vt:lpstr>
      <vt:lpstr>Logos</vt:lpstr>
      <vt:lpstr>Pathos</vt:lpstr>
      <vt:lpstr>Ethos</vt:lpstr>
      <vt:lpstr>Quick Summary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Rhetorical Devices</dc:title>
  <cp:lastModifiedBy>OLIVIA HALL</cp:lastModifiedBy>
  <cp:revision>1</cp:revision>
  <dcterms:modified xsi:type="dcterms:W3CDTF">2017-01-24T01:01:22Z</dcterms:modified>
</cp:coreProperties>
</file>